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67" r:id="rId7"/>
    <p:sldId id="257" r:id="rId8"/>
    <p:sldId id="274" r:id="rId9"/>
    <p:sldId id="270" r:id="rId10"/>
    <p:sldId id="275" r:id="rId11"/>
    <p:sldId id="276" r:id="rId12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Raitt" initials="KR" lastIdx="1" clrIdx="0">
    <p:extLst>
      <p:ext uri="{19B8F6BF-5375-455C-9EA6-DF929625EA0E}">
        <p15:presenceInfo xmlns:p15="http://schemas.microsoft.com/office/powerpoint/2012/main" userId="S::k.Raitt@nzceo.org.nz::f42cb7b8-c2cd-4768-a071-4a3145c670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898"/>
    <a:srgbClr val="008FD5"/>
    <a:srgbClr val="037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700B3-9781-4974-B6C3-B6B50A7E115C}" v="4" dt="2021-08-03T23:55:45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18" autoAdjust="0"/>
  </p:normalViewPr>
  <p:slideViewPr>
    <p:cSldViewPr snapToGrid="0" snapToObjects="1">
      <p:cViewPr varScale="1">
        <p:scale>
          <a:sx n="104" d="100"/>
          <a:sy n="104" d="100"/>
        </p:scale>
        <p:origin x="88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29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90110666503227E-2"/>
          <c:y val="9.3150329629164835E-2"/>
          <c:w val="0.84890834419362105"/>
          <c:h val="0.779109595857275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6E-4798-A56A-CFFB2D8FE9D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6E-4798-A56A-CFFB2D8FE9D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D6E-4798-A56A-CFFB2D8FE9D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D6E-4798-A56A-CFFB2D8FE9D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D6E-4798-A56A-CFFB2D8FE9D6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srgbClr val="323232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Maori </c:v>
                </c:pt>
                <c:pt idx="1">
                  <c:v>Pasifika</c:v>
                </c:pt>
                <c:pt idx="2">
                  <c:v>Asian</c:v>
                </c:pt>
                <c:pt idx="3">
                  <c:v>Eu/Pakeha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0.16</c:v>
                </c:pt>
                <c:pt idx="2">
                  <c:v>0.17</c:v>
                </c:pt>
                <c:pt idx="3">
                  <c:v>0.48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BD-487E-8628-AD9409910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F1E9D-8238-0F4B-B811-CA9C708C8DB2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F144-CB26-7C41-A89A-6E68A77C38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62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A05C3-A554-BD4E-9250-7C5D6EAD3CC1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50D1E-E41F-F84A-8BD6-AF170D0035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636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50D1E-E41F-F84A-8BD6-AF170D00351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600" dirty="0"/>
              <a:t>We are celebrating a year earlier than usual due to the National Catholic Education Convention belong postponed from 2021 to 2022.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50D1E-E41F-F84A-8BD6-AF170D0035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7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048" marR="2974" indent="-157985">
              <a:lnSpc>
                <a:spcPct val="150000"/>
              </a:lnSpc>
              <a:spcBef>
                <a:spcPts val="146"/>
              </a:spcBef>
              <a:buClr>
                <a:srgbClr val="008FD4"/>
              </a:buClr>
              <a:buFont typeface="Arial"/>
              <a:buChar char="•"/>
              <a:tabLst>
                <a:tab pos="165048" algn="l"/>
                <a:tab pos="165419" algn="l"/>
              </a:tabLst>
            </a:pP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Tūrangawaewae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is the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understanding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that we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have places 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where we feel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connected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and inspired. It is a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place of security 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and</a:t>
            </a:r>
            <a:r>
              <a:rPr lang="en-GB" sz="1100" spc="-15" dirty="0">
                <a:solidFill>
                  <a:srgbClr val="646464"/>
                </a:solidFill>
                <a:latin typeface="Roboto"/>
                <a:cs typeface="Roboto"/>
              </a:rPr>
              <a:t>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foundation.</a:t>
            </a:r>
            <a:endParaRPr lang="en-GB" sz="1100" dirty="0">
              <a:latin typeface="Roboto"/>
              <a:cs typeface="Roboto"/>
            </a:endParaRPr>
          </a:p>
          <a:p>
            <a:pPr marL="165048" marR="7806" indent="-157985">
              <a:lnSpc>
                <a:spcPct val="150000"/>
              </a:lnSpc>
              <a:spcBef>
                <a:spcPts val="623"/>
              </a:spcBef>
              <a:buClr>
                <a:srgbClr val="008FD4"/>
              </a:buClr>
              <a:buFont typeface="Arial"/>
              <a:buChar char="•"/>
              <a:tabLst>
                <a:tab pos="165048" algn="l"/>
                <a:tab pos="165419" algn="l"/>
              </a:tabLst>
            </a:pP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Through our baptism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we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become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part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of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the faithful, te 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whānau whakapono,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and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through our baptism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we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find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a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place 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to stand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which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is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woven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through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our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stories that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connect us 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together to the land, to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our</a:t>
            </a:r>
            <a:r>
              <a:rPr lang="en-GB" sz="1100" spc="-35" dirty="0">
                <a:solidFill>
                  <a:srgbClr val="646464"/>
                </a:solidFill>
                <a:latin typeface="Roboto"/>
                <a:cs typeface="Roboto"/>
              </a:rPr>
              <a:t>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tūrangawaewae.</a:t>
            </a:r>
            <a:endParaRPr lang="en-GB" sz="1100" dirty="0">
              <a:latin typeface="Roboto"/>
              <a:cs typeface="Roboto"/>
            </a:endParaRPr>
          </a:p>
          <a:p>
            <a:pPr marL="165048" marR="8921" indent="-157985">
              <a:lnSpc>
                <a:spcPct val="150000"/>
              </a:lnSpc>
              <a:spcBef>
                <a:spcPts val="621"/>
              </a:spcBef>
              <a:buClr>
                <a:srgbClr val="008FD4"/>
              </a:buClr>
              <a:buFont typeface="Arial"/>
              <a:buChar char="•"/>
              <a:tabLst>
                <a:tab pos="165048" algn="l"/>
                <a:tab pos="165419" algn="l"/>
              </a:tabLst>
            </a:pP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Foundations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and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connections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to faith are strengthened in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our  Catholic schools which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are an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integral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part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of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the wider 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Church.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It is here that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children,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their whānau, and teachers  strengthen their sense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of what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it means to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be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Catholic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and  belonging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to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parish. School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and parish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become  tūrangawaewae.</a:t>
            </a:r>
            <a:endParaRPr lang="en-GB" sz="1100" dirty="0">
              <a:latin typeface="Roboto"/>
              <a:cs typeface="Roboto"/>
            </a:endParaRPr>
          </a:p>
          <a:p>
            <a:pPr marL="165048" marR="37916" indent="-157985">
              <a:lnSpc>
                <a:spcPct val="150000"/>
              </a:lnSpc>
              <a:spcBef>
                <a:spcPts val="603"/>
              </a:spcBef>
              <a:buClr>
                <a:srgbClr val="008FD4"/>
              </a:buClr>
              <a:buFont typeface="Arial"/>
              <a:buChar char="•"/>
              <a:tabLst>
                <a:tab pos="165048" algn="l"/>
                <a:tab pos="165419" algn="l"/>
              </a:tabLst>
            </a:pP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Belonging gives us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a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home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with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others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so that we share a 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vision,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a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place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where we are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helped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to care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for others and  others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care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for us.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The joy and energy that come from</a:t>
            </a:r>
            <a:r>
              <a:rPr lang="en-GB" sz="1100" spc="-76" dirty="0">
                <a:solidFill>
                  <a:srgbClr val="646464"/>
                </a:solidFill>
                <a:latin typeface="Roboto"/>
                <a:cs typeface="Roboto"/>
              </a:rPr>
              <a:t>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caring 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for one another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creates the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‘us’.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In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doing so,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together,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our  humanity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is</a:t>
            </a:r>
            <a:r>
              <a:rPr lang="en-GB" sz="1100" spc="-18" dirty="0">
                <a:solidFill>
                  <a:srgbClr val="646464"/>
                </a:solidFill>
                <a:latin typeface="Roboto"/>
                <a:cs typeface="Roboto"/>
              </a:rPr>
              <a:t>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strengthened.</a:t>
            </a:r>
            <a:endParaRPr lang="en-GB" sz="1100" dirty="0">
              <a:latin typeface="Roboto"/>
              <a:cs typeface="Roboto"/>
            </a:endParaRPr>
          </a:p>
          <a:p>
            <a:pPr marL="165048" marR="117095" indent="-157985">
              <a:lnSpc>
                <a:spcPct val="150000"/>
              </a:lnSpc>
              <a:spcBef>
                <a:spcPts val="635"/>
              </a:spcBef>
              <a:buClr>
                <a:srgbClr val="008FD4"/>
              </a:buClr>
              <a:buFont typeface="Arial"/>
              <a:buChar char="•"/>
              <a:tabLst>
                <a:tab pos="165048" algn="l"/>
                <a:tab pos="165419" algn="l"/>
              </a:tabLst>
            </a:pP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We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do not thrive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in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isolation: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we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need community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that 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supports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and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helps us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to learn to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be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a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gift of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self to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others, 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and to seek the </a:t>
            </a:r>
            <a:r>
              <a:rPr lang="en-GB" sz="1100" spc="-3" dirty="0">
                <a:solidFill>
                  <a:srgbClr val="646464"/>
                </a:solidFill>
                <a:latin typeface="Roboto"/>
                <a:cs typeface="Roboto"/>
              </a:rPr>
              <a:t>best for</a:t>
            </a:r>
            <a:r>
              <a:rPr lang="en-GB" sz="1100" spc="-35" dirty="0">
                <a:solidFill>
                  <a:srgbClr val="646464"/>
                </a:solidFill>
                <a:latin typeface="Roboto"/>
                <a:cs typeface="Roboto"/>
              </a:rPr>
              <a:t> </a:t>
            </a:r>
            <a:r>
              <a:rPr lang="en-GB" sz="1100" dirty="0">
                <a:solidFill>
                  <a:srgbClr val="646464"/>
                </a:solidFill>
                <a:latin typeface="Roboto"/>
                <a:cs typeface="Roboto"/>
              </a:rPr>
              <a:t>them.</a:t>
            </a:r>
            <a:endParaRPr lang="en-GB" sz="1100" dirty="0">
              <a:latin typeface="Roboto"/>
              <a:cs typeface="Roboto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50D1E-E41F-F84A-8BD6-AF170D0035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2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927" y="4541297"/>
            <a:ext cx="5439410" cy="4468416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i-NZ" dirty="0"/>
              <a:t>Whether we are a </a:t>
            </a:r>
            <a:r>
              <a:rPr lang="en-NZ" dirty="0"/>
              <a:t>large, small, or remote school we all part of the same wh</a:t>
            </a:r>
            <a:r>
              <a:rPr lang="mi-NZ" dirty="0"/>
              <a:t>ānau whakapono (faith family)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i-NZ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i-NZ" dirty="0"/>
              <a:t>We have large schools  (St Peter’s College, Auckland) and small schools ( St Joseph’s School in Matata), schools that are dedicated to Māori students (St Joseph’s Māori Girls College, Napier and Hato Pāora out from Feilding). Schools that are a long way from others (St John’s School, Ranfurly in Central Otago).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i-NZ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i-NZ" dirty="0"/>
              <a:t>Our most northern primary School is Pompallier School Kaitaia and most northern college is Pompallier College Whangārei.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i-NZ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i-NZ" dirty="0"/>
              <a:t>Our most southern schools are St Theresa’s School Bluff and Verdon College Invercargill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i-NZ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i-NZ" dirty="0"/>
              <a:t>Though different we all have the same aim to allow us to get to know Jesus Christ and to grow in knowledge of His teachings and from that to be a Christian witness in our families, within our school and in the wider community.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i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50D1E-E41F-F84A-8BD6-AF170D00351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7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50D1E-E41F-F84A-8BD6-AF170D0035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8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50D1E-E41F-F84A-8BD6-AF170D00351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5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50D1E-E41F-F84A-8BD6-AF170D00351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3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108" y="1546911"/>
            <a:ext cx="4345460" cy="2290548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108" y="4290541"/>
            <a:ext cx="4345460" cy="134551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50838" y="5636054"/>
            <a:ext cx="4344987" cy="7889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8FD5"/>
                </a:solidFill>
              </a:defRPr>
            </a:lvl1pPr>
          </a:lstStyle>
          <a:p>
            <a:pPr lvl="0"/>
            <a:r>
              <a:rPr lang="en-US" dirty="0"/>
              <a:t>Presenter:</a:t>
            </a:r>
          </a:p>
          <a:p>
            <a:pPr lvl="0"/>
            <a:r>
              <a:rPr lang="en-US" dirty="0"/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157867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6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08" y="3459548"/>
            <a:ext cx="8144605" cy="136207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108" y="1959361"/>
            <a:ext cx="814460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8F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70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837" y="1201352"/>
            <a:ext cx="4131963" cy="47298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353"/>
            <a:ext cx="4152556" cy="472989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E8811-2110-0546-9165-C6F187F33C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FF156-5979-4AD0-97B1-C6E4BFD271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245" y="5931243"/>
            <a:ext cx="2393740" cy="79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2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37" y="1201351"/>
            <a:ext cx="413355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35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37" y="1841113"/>
            <a:ext cx="4133551" cy="410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01351"/>
            <a:ext cx="415573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35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1113"/>
            <a:ext cx="4155731" cy="410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E8811-2110-0546-9165-C6F187F33C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9134F-390E-4F71-9B80-716BE1E6F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244" y="5944973"/>
            <a:ext cx="239593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958B-48D2-3D41-9B87-9ABF44DCB7D1}" type="datetime1">
              <a:rPr lang="en-NZ" smtClean="0"/>
              <a:t>3/08/2021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E8811-2110-0546-9165-C6F187F33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8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F6C1-BEAD-4A4D-96AC-0AB3EA7F6518}" type="datetime1">
              <a:rPr lang="en-NZ" smtClean="0"/>
              <a:t>3/08/2021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E8811-2110-0546-9165-C6F187F33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6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zceo page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837" y="274638"/>
            <a:ext cx="8436919" cy="92671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37" y="1201351"/>
            <a:ext cx="8436919" cy="47367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111102" y="6263034"/>
            <a:ext cx="2353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F3A74-6819-1F4C-A14A-90A5BF8CD171}" type="datetime1">
              <a:rPr lang="en-NZ" smtClean="0"/>
              <a:t>3/08/2021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64378" y="6263034"/>
            <a:ext cx="336377" cy="365125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r">
              <a:defRPr sz="1200">
                <a:solidFill>
                  <a:srgbClr val="008FD5"/>
                </a:solidFill>
              </a:defRPr>
            </a:lvl1pPr>
          </a:lstStyle>
          <a:p>
            <a:fld id="{F99E8811-2110-0546-9165-C6F187F33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8FD5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spcBef>
          <a:spcPct val="20000"/>
        </a:spcBef>
        <a:buClr>
          <a:srgbClr val="008FD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0000" indent="-270000" algn="l" defTabSz="457200" rtl="0" eaLnBrk="1" latinLnBrk="0" hangingPunct="1">
        <a:spcBef>
          <a:spcPct val="20000"/>
        </a:spcBef>
        <a:buClr>
          <a:srgbClr val="008FD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0000" indent="-270000" algn="l" defTabSz="457200" rtl="0" eaLnBrk="1" latinLnBrk="0" hangingPunct="1">
        <a:spcBef>
          <a:spcPct val="20000"/>
        </a:spcBef>
        <a:buClr>
          <a:srgbClr val="008FD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0000" indent="-270000" algn="l" defTabSz="457200" rtl="0" eaLnBrk="1" latinLnBrk="0" hangingPunct="1">
        <a:spcBef>
          <a:spcPct val="20000"/>
        </a:spcBef>
        <a:buClr>
          <a:srgbClr val="008FD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50000" indent="-270000" algn="l" defTabSz="457200" rtl="0" eaLnBrk="1" latinLnBrk="0" hangingPunct="1">
        <a:spcBef>
          <a:spcPct val="20000"/>
        </a:spcBef>
        <a:buClr>
          <a:srgbClr val="008FD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zceo.org.nz/catholic-schools-da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ceo.org.nz/catholic-schools-da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107" y="1546911"/>
            <a:ext cx="6878007" cy="2290548"/>
          </a:xfrm>
        </p:spPr>
        <p:txBody>
          <a:bodyPr anchor="ctr">
            <a:normAutofit/>
          </a:bodyPr>
          <a:lstStyle/>
          <a:p>
            <a:r>
              <a:rPr lang="en-US" dirty="0"/>
              <a:t>Catholic Schools Day 2021</a:t>
            </a:r>
          </a:p>
        </p:txBody>
      </p:sp>
      <p:pic>
        <p:nvPicPr>
          <p:cNvPr id="1026" name="x_Picture 3">
            <a:extLst>
              <a:ext uri="{FF2B5EF4-FFF2-40B4-BE49-F238E27FC236}">
                <a16:creationId xmlns:a16="http://schemas.microsoft.com/office/drawing/2014/main" id="{87CA2A12-CA2C-413D-AA04-B99DECDE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0" y="5134675"/>
            <a:ext cx="3672523" cy="121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13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7675-D07D-445D-AF17-B4871379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37" y="274638"/>
            <a:ext cx="8436919" cy="926713"/>
          </a:xfrm>
        </p:spPr>
        <p:txBody>
          <a:bodyPr anchor="t">
            <a:normAutofit/>
          </a:bodyPr>
          <a:lstStyle/>
          <a:p>
            <a:r>
              <a:rPr lang="en-US" dirty="0"/>
              <a:t>What is Catholic Schools Day?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C7DFD-75CD-4964-AD95-7E950AA90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837" y="1016373"/>
            <a:ext cx="4521672" cy="4825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1600" dirty="0">
                <a:latin typeface="Roboto" panose="02000000000000000000" pitchFamily="2" charset="0"/>
                <a:ea typeface="Roboto" panose="02000000000000000000" pitchFamily="2" charset="0"/>
              </a:rPr>
              <a:t>Catholic Schools Day is celebrated every three years to: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NZ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NZ" sz="1600" dirty="0">
                <a:latin typeface="Roboto" panose="02000000000000000000" pitchFamily="2" charset="0"/>
                <a:ea typeface="Roboto" panose="02000000000000000000" pitchFamily="2" charset="0"/>
              </a:rPr>
              <a:t>Support pride in our Catholic school and the network of Catholic schools.</a:t>
            </a:r>
          </a:p>
          <a:p>
            <a:pPr>
              <a:buFont typeface="Arial" panose="020B0604020202020204" pitchFamily="34" charset="0"/>
              <a:buChar char="•"/>
            </a:pPr>
            <a:endParaRPr lang="en-NZ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NZ" sz="1600" dirty="0">
                <a:latin typeface="Roboto" panose="02000000000000000000" pitchFamily="2" charset="0"/>
                <a:ea typeface="Roboto" panose="02000000000000000000" pitchFamily="2" charset="0"/>
              </a:rPr>
              <a:t>Encourage schools to find out more about the network of Catholic schools throughout the country.</a:t>
            </a:r>
          </a:p>
          <a:p>
            <a:pPr>
              <a:buFont typeface="Arial" panose="020B0604020202020204" pitchFamily="34" charset="0"/>
              <a:buChar char="•"/>
            </a:pPr>
            <a:endParaRPr lang="en-NZ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NZ" sz="1600" dirty="0">
                <a:latin typeface="Roboto" panose="02000000000000000000" pitchFamily="2" charset="0"/>
                <a:ea typeface="Roboto" panose="02000000000000000000" pitchFamily="2" charset="0"/>
              </a:rPr>
              <a:t>Invite the wider community to share in and see what Catholic schools are about. </a:t>
            </a:r>
          </a:p>
          <a:p>
            <a:pPr>
              <a:buFont typeface="Arial" panose="020B0604020202020204" pitchFamily="34" charset="0"/>
              <a:buChar char="•"/>
            </a:pPr>
            <a:endParaRPr lang="en-NZ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NZ" sz="1600" dirty="0">
                <a:latin typeface="Roboto" panose="02000000000000000000" pitchFamily="2" charset="0"/>
                <a:ea typeface="Roboto" panose="02000000000000000000" pitchFamily="2" charset="0"/>
              </a:rPr>
              <a:t>Have fun and enjoyment with our school </a:t>
            </a:r>
            <a:r>
              <a:rPr lang="mi-NZ" sz="1600" dirty="0">
                <a:latin typeface="Roboto" panose="02000000000000000000" pitchFamily="2" charset="0"/>
                <a:ea typeface="Roboto" panose="02000000000000000000" pitchFamily="2" charset="0"/>
              </a:rPr>
              <a:t>whānau and if possible with other schools.</a:t>
            </a:r>
          </a:p>
          <a:p>
            <a:pPr>
              <a:buFont typeface="Arial" panose="020B0604020202020204" pitchFamily="34" charset="0"/>
              <a:buChar char="•"/>
            </a:pPr>
            <a:endParaRPr lang="mi-NZ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mi-NZ" sz="1600" dirty="0">
                <a:latin typeface="Roboto" panose="02000000000000000000" pitchFamily="2" charset="0"/>
                <a:ea typeface="Roboto" panose="02000000000000000000" pitchFamily="2" charset="0"/>
              </a:rPr>
              <a:t>Help us to celebrate the taonga of Catholic Education in Aotearoa. </a:t>
            </a:r>
            <a:endParaRPr lang="en-NZ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NZ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7EAD6-BB1B-459A-8362-79AD89C6DF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64378" y="6263034"/>
            <a:ext cx="33637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E8811-2110-0546-9165-C6F187F33C1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23CF468-90A6-4016-997E-13133FDA8D0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111102" y="6263034"/>
            <a:ext cx="235327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99EE13A-7228-584D-AD12-F6C93EEED8C1}" type="datetime1">
              <a:rPr lang="en-NZ" smtClean="0"/>
              <a:pPr>
                <a:spcAft>
                  <a:spcPts val="600"/>
                </a:spcAft>
              </a:pPr>
              <a:t>3/08/2021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6C9A06-45D7-4526-89EF-89549F854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71" r="19631" b="2"/>
          <a:stretch/>
        </p:blipFill>
        <p:spPr>
          <a:xfrm>
            <a:off x="5117504" y="1335422"/>
            <a:ext cx="3451256" cy="3950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92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37" y="274638"/>
            <a:ext cx="8436919" cy="926713"/>
          </a:xfrm>
        </p:spPr>
        <p:txBody>
          <a:bodyPr anchor="t">
            <a:normAutofit/>
          </a:bodyPr>
          <a:lstStyle/>
          <a:p>
            <a:r>
              <a:rPr lang="en-US" dirty="0"/>
              <a:t>What is the theme for this year?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ED586DB-9F01-46C3-861D-0522F0BE0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837" y="1201352"/>
            <a:ext cx="4131963" cy="418925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NZ" sz="1600" dirty="0"/>
              <a:t>Our 2021 theme of </a:t>
            </a:r>
            <a:r>
              <a:rPr lang="en-NZ" sz="1600" b="1" dirty="0">
                <a:solidFill>
                  <a:schemeClr val="tx2"/>
                </a:solidFill>
              </a:rPr>
              <a:t>T</a:t>
            </a:r>
            <a:r>
              <a:rPr lang="mi-NZ" sz="1600" b="1" dirty="0">
                <a:solidFill>
                  <a:schemeClr val="tx2"/>
                </a:solidFill>
              </a:rPr>
              <a:t>ūrangawaewae</a:t>
            </a:r>
            <a:r>
              <a:rPr lang="en-NZ" sz="1600" b="1" dirty="0">
                <a:solidFill>
                  <a:schemeClr val="tx2"/>
                </a:solidFill>
              </a:rPr>
              <a:t>: Catholic Schools-A Place to Stand </a:t>
            </a:r>
            <a:r>
              <a:rPr lang="en-NZ" sz="1600" dirty="0"/>
              <a:t>reminds us that: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/>
              <a:t>It is through our baptism we become te wh</a:t>
            </a:r>
            <a:r>
              <a:rPr lang="mi-NZ" sz="1600" dirty="0"/>
              <a:t>ānau</a:t>
            </a:r>
            <a:r>
              <a:rPr lang="en-NZ" sz="1600" dirty="0"/>
              <a:t> whakapono.</a:t>
            </a:r>
          </a:p>
          <a:p>
            <a:endParaRPr lang="en-NZ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/>
              <a:t>Our school and parish is a place where we feel connected and inspired.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/>
              <a:t>Our school is a place to strengthen our faith and commitment to te wh</a:t>
            </a:r>
            <a:r>
              <a:rPr lang="mi-NZ" sz="1600" dirty="0"/>
              <a:t>ānau </a:t>
            </a:r>
            <a:r>
              <a:rPr lang="en-NZ" sz="1600" dirty="0"/>
              <a:t>whakapono.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NZ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NZ" sz="1600" dirty="0"/>
              <a:t>Pope Francis calls us to be companions on this journey.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464378" y="6263034"/>
            <a:ext cx="33637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E8811-2110-0546-9165-C6F187F33C1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15" name="Date Placeholder 14" hidden="1"/>
          <p:cNvSpPr>
            <a:spLocks noGrp="1"/>
          </p:cNvSpPr>
          <p:nvPr>
            <p:ph type="dt" sz="half" idx="4294967295"/>
          </p:nvPr>
        </p:nvSpPr>
        <p:spPr>
          <a:xfrm>
            <a:off x="6111102" y="6263034"/>
            <a:ext cx="235327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746CE37-E0CD-9E4A-81BC-F7D674E8118C}" type="datetime1">
              <a:rPr lang="en-NZ" smtClean="0"/>
              <a:pPr>
                <a:spcAft>
                  <a:spcPts val="600"/>
                </a:spcAft>
              </a:pPr>
              <a:t>3/08/2021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66B80-52B8-4617-B84F-DADBFD966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378" y="938559"/>
            <a:ext cx="3810000" cy="5324475"/>
          </a:xfrm>
          <a:prstGeom prst="rect">
            <a:avLst/>
          </a:prstGeom>
        </p:spPr>
      </p:pic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FB00A693-3F22-46C9-A047-6368EE36E8B0}"/>
              </a:ext>
            </a:extLst>
          </p:cNvPr>
          <p:cNvSpPr txBox="1"/>
          <p:nvPr/>
        </p:nvSpPr>
        <p:spPr>
          <a:xfrm>
            <a:off x="4812956" y="624480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>
                <a:hlinkClick r:id="rId4"/>
              </a:rPr>
              <a:t>Find</a:t>
            </a:r>
            <a:r>
              <a:rPr lang="en-NZ" sz="1600" dirty="0"/>
              <a:t> </a:t>
            </a:r>
            <a:r>
              <a:rPr lang="en-NZ" sz="1200" dirty="0"/>
              <a:t>out more information about the theme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9727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37" y="283206"/>
            <a:ext cx="8436919" cy="926713"/>
          </a:xfrm>
        </p:spPr>
        <p:txBody>
          <a:bodyPr anchor="t">
            <a:normAutofit/>
          </a:bodyPr>
          <a:lstStyle/>
          <a:p>
            <a:r>
              <a:rPr lang="en-GB" spc="-4" dirty="0"/>
              <a:t>Why do </a:t>
            </a:r>
            <a:r>
              <a:rPr lang="en-GB" dirty="0"/>
              <a:t>we </a:t>
            </a:r>
            <a:r>
              <a:rPr lang="en-GB" spc="-4" dirty="0"/>
              <a:t>celebrate Catholic Schools</a:t>
            </a:r>
            <a:r>
              <a:rPr lang="en-GB" spc="-60" dirty="0"/>
              <a:t> </a:t>
            </a:r>
            <a:r>
              <a:rPr lang="en-GB" spc="-4" dirty="0"/>
              <a:t>Day?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7D6BB-EF26-411D-B609-17C9886EB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593" y="1825335"/>
            <a:ext cx="2817897" cy="3601146"/>
          </a:xfrm>
          <a:prstGeom prst="rect">
            <a:avLst/>
          </a:prstGeom>
          <a:noFill/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ED586DB-9F01-46C3-861D-0522F0BE0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7637" y="1753761"/>
            <a:ext cx="4152556" cy="20904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NZ" sz="1800" dirty="0"/>
              <a:t>To develop a sense of connectedness to our wider te </a:t>
            </a:r>
            <a:r>
              <a:rPr lang="mi-NZ" sz="1800" dirty="0"/>
              <a:t>whānau whakapono throughout Aotearoa </a:t>
            </a:r>
          </a:p>
          <a:p>
            <a:pPr>
              <a:buFont typeface="Arial" panose="020B0604020202020204" pitchFamily="34" charset="0"/>
              <a:buChar char="•"/>
            </a:pPr>
            <a:endParaRPr lang="mi-N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mi-NZ" sz="1800" dirty="0"/>
              <a:t>If possible join with other schools and get to know new people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>
              <a:highlight>
                <a:srgbClr val="FFFF00"/>
              </a:highligh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464378" y="6263034"/>
            <a:ext cx="33637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E8811-2110-0546-9165-C6F187F33C1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15" name="Date Placeholder 14" hidden="1"/>
          <p:cNvSpPr>
            <a:spLocks noGrp="1"/>
          </p:cNvSpPr>
          <p:nvPr>
            <p:ph type="dt" sz="half" idx="4294967295"/>
          </p:nvPr>
        </p:nvSpPr>
        <p:spPr>
          <a:xfrm>
            <a:off x="6111102" y="6263034"/>
            <a:ext cx="235327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746CE37-E0CD-9E4A-81BC-F7D674E8118C}" type="datetime1">
              <a:rPr lang="en-NZ" smtClean="0"/>
              <a:pPr>
                <a:spcAft>
                  <a:spcPts val="600"/>
                </a:spcAft>
              </a:pPr>
              <a:t>3/08/2021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C0AAE-3EEA-4424-AFF2-86C581DAF19C}"/>
              </a:ext>
            </a:extLst>
          </p:cNvPr>
          <p:cNvSpPr txBox="1"/>
          <p:nvPr/>
        </p:nvSpPr>
        <p:spPr>
          <a:xfrm>
            <a:off x="6855939" y="1128629"/>
            <a:ext cx="22880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200" dirty="0"/>
              <a:t>Pompallier Catholic School, Kaitaia and Pompallier College, Whangarei are the most northern primary and secondary schools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81F31-6DA4-4C8C-A988-E229FA43736B}"/>
              </a:ext>
            </a:extLst>
          </p:cNvPr>
          <p:cNvSpPr txBox="1"/>
          <p:nvPr/>
        </p:nvSpPr>
        <p:spPr>
          <a:xfrm>
            <a:off x="6187435" y="5083040"/>
            <a:ext cx="244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200" dirty="0">
                <a:latin typeface="Roboto" panose="02000000000000000000" pitchFamily="2" charset="0"/>
                <a:ea typeface="Roboto" panose="02000000000000000000" pitchFamily="2" charset="0"/>
              </a:rPr>
              <a:t>St Theresa’s School, Bluff</a:t>
            </a:r>
          </a:p>
          <a:p>
            <a:r>
              <a:rPr lang="mi-NZ" sz="1200" dirty="0">
                <a:latin typeface="Roboto" panose="02000000000000000000" pitchFamily="2" charset="0"/>
                <a:ea typeface="Roboto" panose="02000000000000000000" pitchFamily="2" charset="0"/>
              </a:rPr>
              <a:t>Verdon College, Invercargill are the most southern schools  </a:t>
            </a:r>
            <a:endParaRPr lang="en-NZ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B6611A-6B93-4A45-A6F0-6DDD758E2F71}"/>
              </a:ext>
            </a:extLst>
          </p:cNvPr>
          <p:cNvCxnSpPr>
            <a:stCxn id="10" idx="1"/>
          </p:cNvCxnSpPr>
          <p:nvPr/>
        </p:nvCxnSpPr>
        <p:spPr>
          <a:xfrm flipH="1">
            <a:off x="6380480" y="1636461"/>
            <a:ext cx="475459" cy="3142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CC287F-2315-48C6-9830-D8EA3AD060C7}"/>
              </a:ext>
            </a:extLst>
          </p:cNvPr>
          <p:cNvCxnSpPr>
            <a:cxnSpLocks/>
          </p:cNvCxnSpPr>
          <p:nvPr/>
        </p:nvCxnSpPr>
        <p:spPr>
          <a:xfrm flipH="1" flipV="1">
            <a:off x="5923280" y="5212080"/>
            <a:ext cx="264156" cy="214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14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37" y="231096"/>
            <a:ext cx="8436919" cy="926713"/>
          </a:xfrm>
        </p:spPr>
        <p:txBody>
          <a:bodyPr anchor="t">
            <a:norm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How many Catholic schools are there?</a:t>
            </a:r>
            <a:endParaRPr lang="en-N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464378" y="6263034"/>
            <a:ext cx="33637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E8811-2110-0546-9165-C6F187F33C1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15" name="Date Placeholder 14" hidden="1"/>
          <p:cNvSpPr>
            <a:spLocks noGrp="1"/>
          </p:cNvSpPr>
          <p:nvPr>
            <p:ph type="dt" sz="half" idx="4294967295"/>
          </p:nvPr>
        </p:nvSpPr>
        <p:spPr>
          <a:xfrm>
            <a:off x="6111102" y="6263034"/>
            <a:ext cx="235327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746CE37-E0CD-9E4A-81BC-F7D674E8118C}" type="datetime1">
              <a:rPr lang="en-NZ" smtClean="0"/>
              <a:pPr>
                <a:spcAft>
                  <a:spcPts val="600"/>
                </a:spcAft>
              </a:pPr>
              <a:t>3/08/2021</a:t>
            </a:fld>
            <a:endParaRPr lang="en-US" dirty="0"/>
          </a:p>
        </p:txBody>
      </p:sp>
      <p:pic>
        <p:nvPicPr>
          <p:cNvPr id="6" name="Content Placeholder 5" descr="Chart, bubble chart&#10;&#10;Description automatically generated">
            <a:extLst>
              <a:ext uri="{FF2B5EF4-FFF2-40B4-BE49-F238E27FC236}">
                <a16:creationId xmlns:a16="http://schemas.microsoft.com/office/drawing/2014/main" id="{493B7970-9B7E-4277-85EA-A80327861C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24182" y="1297416"/>
            <a:ext cx="4396464" cy="401905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ED8FF5-8A21-4B47-818D-FF99E80C0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837" y="1297416"/>
            <a:ext cx="4131963" cy="42631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NZ" sz="2000" dirty="0"/>
              <a:t>The largest number of primary and secondary schools are in Auckland, followed by Wellington.  </a:t>
            </a:r>
          </a:p>
          <a:p>
            <a:pPr>
              <a:spcAft>
                <a:spcPts val="600"/>
              </a:spcAft>
            </a:pPr>
            <a:r>
              <a:rPr lang="en-NZ" sz="2000" dirty="0"/>
              <a:t>The total number of primary schools is 187. </a:t>
            </a:r>
          </a:p>
          <a:p>
            <a:pPr>
              <a:spcAft>
                <a:spcPts val="600"/>
              </a:spcAft>
            </a:pPr>
            <a:r>
              <a:rPr lang="en-NZ" sz="2000" dirty="0"/>
              <a:t>The total number of secondary schools is 48.</a:t>
            </a:r>
          </a:p>
          <a:p>
            <a:pPr>
              <a:spcAft>
                <a:spcPts val="600"/>
              </a:spcAft>
            </a:pPr>
            <a:r>
              <a:rPr lang="en-NZ" sz="2000" dirty="0"/>
              <a:t>We have 235 Catholic schools in New Zealand. 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7805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37" y="231096"/>
            <a:ext cx="8436919" cy="926713"/>
          </a:xfrm>
        </p:spPr>
        <p:txBody>
          <a:bodyPr anchor="t">
            <a:norm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Who comes to our schools?</a:t>
            </a:r>
            <a:endParaRPr lang="en-N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464378" y="6263034"/>
            <a:ext cx="33637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E8811-2110-0546-9165-C6F187F33C1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15" name="Date Placeholder 14" hidden="1"/>
          <p:cNvSpPr>
            <a:spLocks noGrp="1"/>
          </p:cNvSpPr>
          <p:nvPr>
            <p:ph type="dt" sz="half" idx="4294967295"/>
          </p:nvPr>
        </p:nvSpPr>
        <p:spPr>
          <a:xfrm>
            <a:off x="6111102" y="6263034"/>
            <a:ext cx="235327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746CE37-E0CD-9E4A-81BC-F7D674E8118C}" type="datetime1">
              <a:rPr lang="en-NZ" smtClean="0"/>
              <a:pPr>
                <a:spcAft>
                  <a:spcPts val="600"/>
                </a:spcAft>
              </a:pPr>
              <a:t>3/08/2021</a:t>
            </a:fld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7DE4A6A-6C14-4198-9CB9-785776AE7B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4660062"/>
              </p:ext>
            </p:extLst>
          </p:nvPr>
        </p:nvGraphicFramePr>
        <p:xfrm>
          <a:off x="191361" y="904007"/>
          <a:ext cx="4380639" cy="477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582609E-CEF9-492D-BB6D-36A9C19A7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9679" y="2631409"/>
            <a:ext cx="3425979" cy="1318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/>
              <a:t>We have a diverse range of cultures in our schools</a:t>
            </a:r>
          </a:p>
        </p:txBody>
      </p:sp>
    </p:spTree>
    <p:extLst>
      <p:ext uri="{BB962C8B-B14F-4D97-AF65-F5344CB8AC3E}">
        <p14:creationId xmlns:p14="http://schemas.microsoft.com/office/powerpoint/2010/main" val="296627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23C3-CFD4-4E00-A76E-866AE6EC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37" y="348269"/>
            <a:ext cx="8436919" cy="926713"/>
          </a:xfrm>
        </p:spPr>
        <p:txBody>
          <a:bodyPr/>
          <a:lstStyle/>
          <a:p>
            <a:r>
              <a:rPr lang="en-US" b="1" dirty="0"/>
              <a:t>Why is it important to celebrate?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0C84-8BDF-4D0A-8CA9-CB90AF8E1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244" y="1676934"/>
            <a:ext cx="8208573" cy="639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is important because it gets us all thinking about each other and: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C0170-E099-40B7-AF9A-D5BBC3C92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245" y="1996815"/>
            <a:ext cx="6442488" cy="239125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It reminds us that the experience of Catholic education is about much more than subjects in the classroom.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 are all part of a long and great tradition.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dirty="0"/>
              <a:t>Watch the video to see what others value about being at a Catholic School:</a:t>
            </a:r>
            <a:endParaRPr lang="en-NZ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FBE37-AEB4-460D-8C71-C76F1313B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E8811-2110-0546-9165-C6F187F33C1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41348C5F-6C8C-453B-A677-C1C47F1159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59" y="3601540"/>
            <a:ext cx="2147958" cy="21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1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ZCEO">
      <a:dk1>
        <a:srgbClr val="323232"/>
      </a:dk1>
      <a:lt1>
        <a:sysClr val="window" lastClr="FFFFFF"/>
      </a:lt1>
      <a:dk2>
        <a:srgbClr val="004282"/>
      </a:dk2>
      <a:lt2>
        <a:srgbClr val="008FD5"/>
      </a:lt2>
      <a:accent1>
        <a:srgbClr val="F14E0E"/>
      </a:accent1>
      <a:accent2>
        <a:srgbClr val="FFAD00"/>
      </a:accent2>
      <a:accent3>
        <a:srgbClr val="A3CF3C"/>
      </a:accent3>
      <a:accent4>
        <a:srgbClr val="D53635"/>
      </a:accent4>
      <a:accent5>
        <a:srgbClr val="5EB4E4"/>
      </a:accent5>
      <a:accent6>
        <a:srgbClr val="2362AF"/>
      </a:accent6>
      <a:hlink>
        <a:srgbClr val="008FD5"/>
      </a:hlink>
      <a:folHlink>
        <a:srgbClr val="004282"/>
      </a:folHlink>
    </a:clrScheme>
    <a:fontScheme name="NZCE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ptx" id="{9EEF0D64-4E83-4FDC-9B75-89820CB3107B}" vid="{3369C67E-E44F-47D2-9DC2-A9A1840FE4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9b6972f62474cc29b4fb746757d99cd xmlns="3724835d-20ad-4f52-a9ac-ec0a6cacda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Events</TermName>
          <TermId xmlns="http://schemas.microsoft.com/office/infopath/2007/PartnerControls">55c051a7-b2b7-42d1-9209-dd627f455354</TermId>
        </TermInfo>
      </Terms>
    </e9b6972f62474cc29b4fb746757d99cd>
    <TaxCatchAll xmlns="3724835d-20ad-4f52-a9ac-ec0a6cacda0e">
      <Value>7</Value>
    </TaxCatchAll>
    <_dlc_DocId xmlns="3724835d-20ad-4f52-a9ac-ec0a6cacda0e">K4D7DZP5TMAP-565247660-7192</_dlc_DocId>
    <_dlc_DocIdUrl xmlns="3724835d-20ad-4f52-a9ac-ec0a6cacda0e">
      <Url>https://nzceo.sharepoint.com/nzceoltd/_layouts/15/DocIdRedir.aspx?ID=K4D7DZP5TMAP-565247660-7192</Url>
      <Description>K4D7DZP5TMAP-565247660-7192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FC2F6081287A47983078946FC86B54" ma:contentTypeVersion="15" ma:contentTypeDescription="Create a new document." ma:contentTypeScope="" ma:versionID="264c2bc29f373e18dfca82a1cfc634cc">
  <xsd:schema xmlns:xsd="http://www.w3.org/2001/XMLSchema" xmlns:xs="http://www.w3.org/2001/XMLSchema" xmlns:p="http://schemas.microsoft.com/office/2006/metadata/properties" xmlns:ns2="3724835d-20ad-4f52-a9ac-ec0a6cacda0e" xmlns:ns3="d2b1a535-279f-4107-bc24-97af53c57e4d" targetNamespace="http://schemas.microsoft.com/office/2006/metadata/properties" ma:root="true" ma:fieldsID="03345d1f8ffd4c025080062b328113aa" ns2:_="" ns3:_="">
    <xsd:import namespace="3724835d-20ad-4f52-a9ac-ec0a6cacda0e"/>
    <xsd:import namespace="d2b1a535-279f-4107-bc24-97af53c57e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9b6972f62474cc29b4fb746757d99cd" minOccurs="0"/>
                <xsd:element ref="ns2:TaxCatchAll" minOccurs="0"/>
                <xsd:element ref="ns2:TaxCatchAllLabe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4835d-20ad-4f52-a9ac-ec0a6cacda0e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9b6972f62474cc29b4fb746757d99cd" ma:index="7" nillable="true" ma:taxonomy="true" ma:internalName="e9b6972f62474cc29b4fb746757d99cd" ma:taxonomyFieldName="NZCEO_x0020_File_x0020_Code" ma:displayName="NZCEO File Code" ma:default="" ma:fieldId="{e9b6972f-6247-4cc2-9b4f-b746757d99cd}" ma:taxonomyMulti="true" ma:sspId="66171eaa-ab25-4e5e-b55c-0ce60966998b" ma:termSetId="7307907e-8fdc-4e72-810b-578d9c3ed4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description="" ma:hidden="true" ma:list="{022baa06-1ff0-4206-bc2f-286ce2321b2c}" ma:internalName="TaxCatchAll" ma:showField="CatchAllData" ma:web="3724835d-20ad-4f52-a9ac-ec0a6cacd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022baa06-1ff0-4206-bc2f-286ce2321b2c}" ma:internalName="TaxCatchAllLabel" ma:readOnly="true" ma:showField="CatchAllDataLabel" ma:web="3724835d-20ad-4f52-a9ac-ec0a6cacd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1a535-279f-4107-bc24-97af53c57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4EB08D-78BD-4853-A809-3D7C489E6ECC}">
  <ds:schemaRefs>
    <ds:schemaRef ds:uri="3724835d-20ad-4f52-a9ac-ec0a6cacda0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2b1a535-279f-4107-bc24-97af53c57e4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183C3D-08B0-4641-900D-903FE2A6294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487AE0E-E6DC-48A7-8890-248318CD7FC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B3F513D-EA70-4E0F-8C07-648C007A9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24835d-20ad-4f52-a9ac-ec0a6cacda0e"/>
    <ds:schemaRef ds:uri="d2b1a535-279f-4107-bc24-97af53c57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786</Words>
  <Application>Microsoft Office PowerPoint</Application>
  <PresentationFormat>On-screen Show (4:3)</PresentationFormat>
  <Paragraphs>75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Catholic Schools Day 2021</vt:lpstr>
      <vt:lpstr>What is Catholic Schools Day?</vt:lpstr>
      <vt:lpstr>What is the theme for this year?</vt:lpstr>
      <vt:lpstr>Why do we celebrate Catholic Schools Day?</vt:lpstr>
      <vt:lpstr>How many Catholic schools are there?</vt:lpstr>
      <vt:lpstr>Who comes to our schools?</vt:lpstr>
      <vt:lpstr>Why is it important to celebrate?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 Schools Day 2019</dc:title>
  <dc:creator>Carol Coddington</dc:creator>
  <cp:lastModifiedBy>Karen Raitt</cp:lastModifiedBy>
  <cp:revision>5</cp:revision>
  <cp:lastPrinted>2021-08-03T05:02:45Z</cp:lastPrinted>
  <dcterms:created xsi:type="dcterms:W3CDTF">2019-05-29T02:03:29Z</dcterms:created>
  <dcterms:modified xsi:type="dcterms:W3CDTF">2021-08-04T01:29:18Z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ZCEO File Code">
    <vt:lpwstr>7;#Events|55c051a7-b2b7-42d1-9209-dd627f455354</vt:lpwstr>
  </property>
  <property fmtid="{D5CDD505-2E9C-101B-9397-08002B2CF9AE}" pid="3" name="ContentTypeId">
    <vt:lpwstr>0x0101000DFC2F6081287A47983078946FC86B54</vt:lpwstr>
  </property>
  <property fmtid="{D5CDD505-2E9C-101B-9397-08002B2CF9AE}" pid="4" name="_dlc_DocIdItemGuid">
    <vt:lpwstr>87b0ebb9-67d0-4d72-86fc-e0a786ae5d89</vt:lpwstr>
  </property>
</Properties>
</file>